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18.xml" ContentType="application/vnd.openxmlformats-officedocument.presentationml.tags+xml"/>
  <Override PartName="/ppt/tags/tag14.xml" ContentType="application/vnd.openxmlformats-officedocument.presentationml.tags+xml"/>
  <Override PartName="/ppt/tags/tag16.xml" ContentType="application/vnd.openxmlformats-officedocument.presentationml.tags+xml"/>
  <Override PartName="/ppt/tags/tag8.xml" ContentType="application/vnd.openxmlformats-officedocument.presentationml.tag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7.xml" ContentType="application/vnd.openxmlformats-officedocument.presentationml.tags+xml"/>
  <Override PartName="/ppt/tags/tag12.xml" ContentType="application/vnd.openxmlformats-officedocument.presentationml.tags+xml"/>
  <Override PartName="/ppt/tags/tag15.xml" ContentType="application/vnd.openxmlformats-officedocument.presentationml.tags+xml"/>
  <Override PartName="/ppt/tags/tag13.xml" ContentType="application/vnd.openxmlformats-officedocument.presentationml.tags+xml"/>
  <Override PartName="/ppt/tags/tag11.xml" ContentType="application/vnd.openxmlformats-officedocument.presentationml.tags+xml"/>
  <Override PartName="/ppt/tags/tag10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0" r:id="rId1"/>
  </p:sldMasterIdLst>
  <p:notesMasterIdLst>
    <p:notesMasterId r:id="rId13"/>
  </p:notesMasterIdLst>
  <p:handoutMasterIdLst>
    <p:handoutMasterId r:id="rId14"/>
  </p:handoutMasterIdLst>
  <p:sldIdLst>
    <p:sldId id="539" r:id="rId2"/>
    <p:sldId id="538" r:id="rId3"/>
    <p:sldId id="578" r:id="rId4"/>
    <p:sldId id="566" r:id="rId5"/>
    <p:sldId id="579" r:id="rId6"/>
    <p:sldId id="580" r:id="rId7"/>
    <p:sldId id="581" r:id="rId8"/>
    <p:sldId id="582" r:id="rId9"/>
    <p:sldId id="583" r:id="rId10"/>
    <p:sldId id="576" r:id="rId11"/>
    <p:sldId id="562" r:id="rId12"/>
  </p:sldIdLst>
  <p:sldSz cx="9144000" cy="6858000" type="screen4x3"/>
  <p:notesSz cx="7315200" cy="96012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16F"/>
    <a:srgbClr val="002060"/>
    <a:srgbClr val="C1E0FF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33" autoAdjust="0"/>
    <p:restoredTop sz="95933" autoAdjust="0"/>
  </p:normalViewPr>
  <p:slideViewPr>
    <p:cSldViewPr snapToGrid="0">
      <p:cViewPr varScale="1">
        <p:scale>
          <a:sx n="50" d="100"/>
          <a:sy n="50" d="100"/>
        </p:scale>
        <p:origin x="634" y="29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132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CBC982F-AA4E-4E17-9BE3-FCD2E928B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900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US" dirty="0"/>
              <a:t>Drug Recognition Expert 7-Day School</a:t>
            </a:r>
          </a:p>
          <a:p>
            <a:pPr algn="ctr">
              <a:defRPr/>
            </a:pPr>
            <a:r>
              <a:rPr lang="en-US" dirty="0"/>
              <a:t>Introduction and Overview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Session 1</a:t>
            </a:r>
          </a:p>
          <a:p>
            <a:pPr>
              <a:defRPr/>
            </a:pPr>
            <a:r>
              <a:rPr lang="en-US" dirty="0"/>
              <a:t>Page </a:t>
            </a:r>
            <a:fld id="{5A44A6A0-AF83-4D8A-9E0F-871DE4311F4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40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0" y="9160489"/>
            <a:ext cx="1755648" cy="377752"/>
          </a:xfrm>
          <a:prstGeom prst="rect">
            <a:avLst/>
          </a:prstGeom>
        </p:spPr>
        <p:txBody>
          <a:bodyPr vert="horz" lIns="95747" tIns="47873" rIns="95747" bIns="47873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Revised:</a:t>
            </a:r>
          </a:p>
          <a:p>
            <a:pPr algn="l"/>
            <a:r>
              <a:rPr lang="en-US" dirty="0"/>
              <a:t>02/2018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611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582613" y="4560890"/>
            <a:ext cx="618490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1</a:t>
            </a:fld>
            <a:r>
              <a:rPr lang="en-US"/>
              <a:t> of 19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03425" y="471488"/>
            <a:ext cx="3308350" cy="2481262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1800" y="3116454"/>
            <a:ext cx="6493256" cy="6044034"/>
          </a:xfrm>
        </p:spPr>
        <p:txBody>
          <a:bodyPr>
            <a:norm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10</a:t>
            </a:fld>
            <a:r>
              <a:rPr lang="en-US"/>
              <a:t> of 19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xfrm>
            <a:off x="406400" y="3116454"/>
            <a:ext cx="651865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en-US" b="1" i="1" dirty="0">
              <a:latin typeface="+mn-lt"/>
              <a:ea typeface="Calibri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11</a:t>
            </a:fld>
            <a:r>
              <a:rPr lang="en-US"/>
              <a:t> of 19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67856" cy="6044034"/>
          </a:xfrm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2</a:t>
            </a:fld>
            <a:r>
              <a:rPr lang="en-US"/>
              <a:t> of 19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19100" y="3116454"/>
            <a:ext cx="6505956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3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502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03425" y="471488"/>
            <a:ext cx="3308350" cy="2481262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1800" y="3116454"/>
            <a:ext cx="6493256" cy="6044034"/>
          </a:xfrm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4</a:t>
            </a:fld>
            <a:r>
              <a:rPr lang="en-US"/>
              <a:t> of 19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67856" cy="6044034"/>
          </a:xfrm>
        </p:spPr>
        <p:txBody>
          <a:bodyPr/>
          <a:lstStyle/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tabLst>
                <a:tab pos="457200" algn="l"/>
              </a:tabLs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5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34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06400" y="3116454"/>
            <a:ext cx="6518656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6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69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1800" y="3116454"/>
            <a:ext cx="6493256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7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348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67856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8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120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3425" y="471488"/>
            <a:ext cx="3308350" cy="2481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44500" y="3116454"/>
            <a:ext cx="6480556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Preparing the Narrative Report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26</a:t>
            </a:r>
          </a:p>
          <a:p>
            <a:pPr>
              <a:defRPr/>
            </a:pPr>
            <a:r>
              <a:rPr lang="en-US"/>
              <a:t>Page </a:t>
            </a:r>
            <a:fld id="{1AF4A220-DCA4-4446-BFBB-B61DDC243387}" type="slidenum">
              <a:rPr lang="en-US" smtClean="0"/>
              <a:pPr>
                <a:defRPr/>
              </a:pPr>
              <a:t>9</a:t>
            </a:fld>
            <a:r>
              <a:rPr lang="en-US"/>
              <a:t> of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61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1" y="1862153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73688" y="8636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23" y="5505018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27" y="5729128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353" y="5913755"/>
            <a:ext cx="1658382" cy="390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8AB4B-8C3C-40B1-B2E1-8B326641C7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94327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317" y="5416873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821" y="5640983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947" y="5825610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575336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8434" y="2062570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0794" y="4056826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9665" y="9210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613" y="5292076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17" y="5516186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243" y="5700813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770128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1-</a:t>
            </a:r>
            <a:fld id="{1A9123A3-0271-4B8A-88D5-27E5ED0421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5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3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C12D4F4-8E4C-42F9-932B-9E81ADC6F5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9676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8076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63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3920" cy="4572000"/>
          </a:xfrm>
          <a:prstGeom prst="rect">
            <a:avLst/>
          </a:prstGeom>
        </p:spPr>
        <p:txBody>
          <a:bodyPr/>
          <a:lstStyle>
            <a:lvl1pPr marL="290513" indent="-290513">
              <a:defRPr sz="2600" b="0"/>
            </a:lvl1pPr>
            <a:lvl2pPr>
              <a:defRPr sz="2400" b="0"/>
            </a:lvl2pPr>
            <a:lvl3pPr>
              <a:defRPr sz="2200" b="0"/>
            </a:lvl3pPr>
            <a:lvl4pPr>
              <a:defRPr b="0"/>
            </a:lvl4pPr>
            <a:lvl5pPr>
              <a:defRPr sz="18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16-</a:t>
            </a:r>
            <a:fld id="{48490D8A-E447-4798-A1E7-B7F7E94DB0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22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82296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83782"/>
            <a:ext cx="1708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spc="3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293CF-47CF-4360-A4CF-A4A8D772425E}"/>
              </a:ext>
            </a:extLst>
          </p:cNvPr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5515-6603-4FF6-880A-DBCE1D8D5483}"/>
              </a:ext>
            </a:extLst>
          </p:cNvPr>
          <p:cNvSpPr txBox="1"/>
          <p:nvPr/>
        </p:nvSpPr>
        <p:spPr>
          <a:xfrm>
            <a:off x="72991" y="28991"/>
            <a:ext cx="4620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pc="300" dirty="0">
                <a:solidFill>
                  <a:schemeClr val="bg1"/>
                </a:solidFill>
                <a:latin typeface="Arial Narrow" panose="020B0606020202030204" pitchFamily="34" charset="0"/>
              </a:rPr>
              <a:t>Session 26: Preparing the Narrative Report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67-E349-4B33-8920-891BD60CF5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B025A2-6565-48F6-AC3E-BA7323E4550E}"/>
              </a:ext>
            </a:extLst>
          </p:cNvPr>
          <p:cNvSpPr txBox="1"/>
          <p:nvPr userDrawn="1"/>
        </p:nvSpPr>
        <p:spPr>
          <a:xfrm>
            <a:off x="0" y="6515325"/>
            <a:ext cx="1708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DRE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25327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  <p:sldLayoutId id="2147484353" r:id="rId3"/>
    <p:sldLayoutId id="2147484354" r:id="rId4"/>
    <p:sldLayoutId id="2147484355" r:id="rId5"/>
    <p:sldLayoutId id="2147484357" r:id="rId6"/>
    <p:sldLayoutId id="2147484358" r:id="rId7"/>
    <p:sldLayoutId id="2147484360" r:id="rId8"/>
    <p:sldLayoutId id="2147484361" r:id="rId9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6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26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–"/>
        <a:defRPr sz="26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Wingdings 2" panose="05020102010507070707" pitchFamily="18" charset="2"/>
        <a:buChar char="P"/>
        <a:defRPr sz="2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4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4498503" y="1819614"/>
            <a:ext cx="3556000" cy="854075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/>
              <a:t>Session 26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420681" y="2780299"/>
            <a:ext cx="439624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  <a:t>Preparing the </a:t>
            </a:r>
            <a:b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</a:br>
            <a: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  <a:t>Narrative Report</a:t>
            </a:r>
          </a:p>
        </p:txBody>
      </p:sp>
      <p:pic>
        <p:nvPicPr>
          <p:cNvPr id="5" name="Picture 5" descr="NOTES"/>
          <p:cNvPicPr>
            <a:picLocks noChangeAspect="1" noChangeArrowheads="1"/>
          </p:cNvPicPr>
          <p:nvPr/>
        </p:nvPicPr>
        <p:blipFill>
          <a:blip r:embed="rId4"/>
          <a:srcRect l="3600"/>
          <a:stretch>
            <a:fillRect/>
          </a:stretch>
        </p:blipFill>
        <p:spPr bwMode="auto">
          <a:xfrm>
            <a:off x="208604" y="1601962"/>
            <a:ext cx="3932954" cy="3059381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CBA42EFF-37DD-46D4-BA84-5FEB7889A444}"/>
              </a:ext>
            </a:extLst>
          </p:cNvPr>
          <p:cNvGrpSpPr/>
          <p:nvPr/>
        </p:nvGrpSpPr>
        <p:grpSpPr>
          <a:xfrm>
            <a:off x="2461085" y="5380755"/>
            <a:ext cx="4221830" cy="1066909"/>
            <a:chOff x="4826437" y="5380755"/>
            <a:chExt cx="4221830" cy="1066909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16449296-894C-4383-9953-EBFD23744E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6212" y="5380755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F7704AE-265D-4991-9161-6CB5C9E0F4C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1624" y="5534582"/>
              <a:ext cx="1136643" cy="759254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313A8B2-A60D-4BD0-8CB3-F62489131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826437" y="5685609"/>
              <a:ext cx="1143390" cy="457200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Sample Report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400" b="0" spc="300" dirty="0">
                <a:latin typeface="Arial Narrow" panose="020B0606020202030204" pitchFamily="34" charset="0"/>
              </a:rPr>
              <a:t>26-</a:t>
            </a:r>
            <a:fld id="{B833621F-E667-42E2-B21D-FC4903357F47}" type="slidenum">
              <a:rPr lang="en-US" sz="1400" b="0" spc="300" smtClean="0">
                <a:latin typeface="Arial Narrow" panose="020B0606020202030204" pitchFamily="34" charset="0"/>
              </a:rPr>
              <a:pPr>
                <a:defRPr/>
              </a:pPr>
              <a:t>10</a:t>
            </a:fld>
            <a:endParaRPr lang="en-US" sz="1400" b="0" spc="300" dirty="0">
              <a:latin typeface="Arial Narrow" panose="020B0606020202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26-</a:t>
            </a:r>
            <a:fld id="{B833621F-E667-42E2-B21D-FC4903357F47}" type="slidenum">
              <a:rPr lang="en-US" sz="1400" b="0" smtClean="0">
                <a:latin typeface="Arial Narrow" panose="020B0606020202030204" pitchFamily="34" charset="0"/>
              </a:rPr>
              <a:pPr/>
              <a:t>11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en-US" sz="3600" dirty="0"/>
              <a:t>Learning Objectives</a:t>
            </a:r>
          </a:p>
        </p:txBody>
      </p:sp>
      <p:sp>
        <p:nvSpPr>
          <p:cNvPr id="614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Aft>
                <a:spcPts val="1200"/>
              </a:spcAft>
            </a:pPr>
            <a:r>
              <a:rPr lang="en-US" altLang="en-US" dirty="0"/>
              <a:t>Discuss essential elements of the drug influence evaluation report  </a:t>
            </a:r>
          </a:p>
          <a:p>
            <a:pPr lvl="1">
              <a:spcAft>
                <a:spcPts val="1200"/>
              </a:spcAft>
            </a:pPr>
            <a:r>
              <a:rPr lang="en-US" altLang="en-US" dirty="0"/>
              <a:t>Prepare a clear and concise drug influence evaluation report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26-</a:t>
            </a:r>
            <a:fld id="{B833621F-E667-42E2-B21D-FC4903357F47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Drug Influence Evaluation Report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altLang="en-US" dirty="0"/>
              <a:t>Complete, clear, convincing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Well-written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Descriptive, detailed and complete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Organized, clearly documented, and compelling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26-</a:t>
            </a:r>
            <a:fld id="{B833621F-E667-42E2-B21D-FC4903357F47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5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24857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Sample Drug Influence </a:t>
            </a:r>
            <a:br>
              <a:rPr lang="en-US" altLang="en-US" sz="3600" dirty="0"/>
            </a:br>
            <a:r>
              <a:rPr lang="en-US" altLang="en-US" sz="3600" dirty="0"/>
              <a:t>Evaluation Facesheet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26-</a:t>
            </a:r>
            <a:fld id="{B833621F-E667-42E2-B21D-FC4903357F4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0754FB-5A46-421F-91B6-C4C088A5C7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7975" y="1768978"/>
            <a:ext cx="3448050" cy="443602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97304" y="522287"/>
            <a:ext cx="8197517" cy="1278377"/>
          </a:xfrm>
        </p:spPr>
        <p:txBody>
          <a:bodyPr>
            <a:normAutofit/>
          </a:bodyPr>
          <a:lstStyle/>
          <a:p>
            <a:pPr>
              <a:lnSpc>
                <a:spcPts val="4200"/>
              </a:lnSpc>
            </a:pPr>
            <a:r>
              <a:rPr lang="en-US" altLang="en-US" sz="3600" dirty="0"/>
              <a:t>Drug Influence </a:t>
            </a:r>
            <a:br>
              <a:rPr lang="en-US" altLang="en-US" sz="3600" dirty="0"/>
            </a:br>
            <a:r>
              <a:rPr lang="en-US" altLang="en-US" sz="3600" dirty="0"/>
              <a:t>Evaluation Facesheet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4" t="5397" r="9941" b="11083"/>
          <a:stretch/>
        </p:blipFill>
        <p:spPr>
          <a:xfrm>
            <a:off x="2714017" y="2256817"/>
            <a:ext cx="3715966" cy="3482502"/>
          </a:xfrm>
          <a:prstGeom prst="rect">
            <a:avLst/>
          </a:prstGeom>
          <a:effectLst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26-</a:t>
            </a:r>
            <a:fld id="{B833621F-E667-42E2-B21D-FC4903357F47}" type="slidenum">
              <a:rPr lang="en-US" sz="1400" b="0" smtClean="0"/>
              <a:pPr>
                <a:defRPr/>
              </a:pPr>
              <a:t>5</a:t>
            </a:fld>
            <a:endParaRPr lang="en-US" sz="140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37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81262" y="522288"/>
            <a:ext cx="8229601" cy="1219426"/>
          </a:xfrm>
        </p:spPr>
        <p:txBody>
          <a:bodyPr anchor="ctr">
            <a:normAutofit/>
          </a:bodyPr>
          <a:lstStyle/>
          <a:p>
            <a:pPr>
              <a:lnSpc>
                <a:spcPts val="4200"/>
              </a:lnSpc>
            </a:pPr>
            <a:r>
              <a:rPr lang="en-US" altLang="en-US" sz="3600" dirty="0"/>
              <a:t>Drug Influence </a:t>
            </a:r>
            <a:br>
              <a:rPr lang="en-US" altLang="en-US" sz="3600" dirty="0"/>
            </a:br>
            <a:r>
              <a:rPr lang="en-US" altLang="en-US" sz="3600" dirty="0"/>
              <a:t>Evaluation Facesheet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26-</a:t>
            </a:r>
            <a:fld id="{B833621F-E667-42E2-B21D-FC4903357F47}" type="slidenum">
              <a:rPr lang="en-US" sz="1400" b="0" smtClean="0"/>
              <a:pPr>
                <a:defRPr/>
              </a:pPr>
              <a:t>6</a:t>
            </a:fld>
            <a:endParaRPr lang="en-US" sz="1400" b="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1DDAE7F-3637-491A-91C4-5CE23D48F0BD}"/>
              </a:ext>
            </a:extLst>
          </p:cNvPr>
          <p:cNvGrpSpPr/>
          <p:nvPr/>
        </p:nvGrpSpPr>
        <p:grpSpPr>
          <a:xfrm>
            <a:off x="1134290" y="2265049"/>
            <a:ext cx="2777864" cy="3628055"/>
            <a:chOff x="707570" y="2610086"/>
            <a:chExt cx="2777864" cy="3628055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706FE29-04F7-458E-A306-50D0EA934601}"/>
                </a:ext>
              </a:extLst>
            </p:cNvPr>
            <p:cNvGrpSpPr/>
            <p:nvPr/>
          </p:nvGrpSpPr>
          <p:grpSpPr>
            <a:xfrm>
              <a:off x="1331320" y="3429000"/>
              <a:ext cx="1640288" cy="1639711"/>
              <a:chOff x="1331320" y="3429000"/>
              <a:chExt cx="1640288" cy="1639711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642892A2-CCB4-4BC7-92FC-4B95C36DF319}"/>
                  </a:ext>
                </a:extLst>
              </p:cNvPr>
              <p:cNvGrpSpPr/>
              <p:nvPr/>
            </p:nvGrpSpPr>
            <p:grpSpPr>
              <a:xfrm>
                <a:off x="2325108" y="3763249"/>
                <a:ext cx="478966" cy="1278835"/>
                <a:chOff x="2322286" y="3766457"/>
                <a:chExt cx="478966" cy="1278835"/>
              </a:xfrm>
            </p:grpSpPr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D7ED8AE3-E482-4420-AF2C-DF29B9B1F39C}"/>
                    </a:ext>
                  </a:extLst>
                </p:cNvPr>
                <p:cNvSpPr/>
                <p:nvPr/>
              </p:nvSpPr>
              <p:spPr>
                <a:xfrm>
                  <a:off x="2387601" y="3766457"/>
                  <a:ext cx="348342" cy="34834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AB9A12FC-061D-47BF-8263-2039D6A13130}"/>
                    </a:ext>
                  </a:extLst>
                </p:cNvPr>
                <p:cNvCxnSpPr>
                  <a:stCxn id="6" idx="4"/>
                </p:cNvCxnSpPr>
                <p:nvPr/>
              </p:nvCxnSpPr>
              <p:spPr>
                <a:xfrm flipH="1">
                  <a:off x="2561771" y="4114799"/>
                  <a:ext cx="1" cy="646459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2CD6BCF1-1A8F-42F8-B59B-479090B6BF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322286" y="4761258"/>
                  <a:ext cx="239483" cy="28403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51ED77B-BCD5-48BA-B08D-B682B46BE7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342444" y="4319588"/>
                  <a:ext cx="219326" cy="164923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DC722439-2C6B-453C-BFD7-53F903679C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61769" y="4319588"/>
                  <a:ext cx="219326" cy="164923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EC078E84-DB95-4976-859B-7035EBBB93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61769" y="4761258"/>
                  <a:ext cx="239483" cy="28403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763A0B16-A54A-43E0-A35C-9D7A933EF559}"/>
                  </a:ext>
                </a:extLst>
              </p:cNvPr>
              <p:cNvGrpSpPr/>
              <p:nvPr/>
            </p:nvGrpSpPr>
            <p:grpSpPr>
              <a:xfrm>
                <a:off x="1461508" y="3763249"/>
                <a:ext cx="413657" cy="1278835"/>
                <a:chOff x="2322286" y="3766457"/>
                <a:chExt cx="413657" cy="1278835"/>
              </a:xfrm>
            </p:grpSpPr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2E464881-6D11-42D1-B9DF-AA325CB8572A}"/>
                    </a:ext>
                  </a:extLst>
                </p:cNvPr>
                <p:cNvSpPr/>
                <p:nvPr/>
              </p:nvSpPr>
              <p:spPr>
                <a:xfrm>
                  <a:off x="2387601" y="3766457"/>
                  <a:ext cx="348342" cy="34834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A021275F-444B-4F64-A22F-58ACDDD62CD0}"/>
                    </a:ext>
                  </a:extLst>
                </p:cNvPr>
                <p:cNvCxnSpPr>
                  <a:stCxn id="29" idx="4"/>
                </p:cNvCxnSpPr>
                <p:nvPr/>
              </p:nvCxnSpPr>
              <p:spPr>
                <a:xfrm flipH="1">
                  <a:off x="2561771" y="4114799"/>
                  <a:ext cx="1" cy="646459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BB7F4FF2-8860-4956-978E-E5AA1F9F75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322286" y="4761258"/>
                  <a:ext cx="239483" cy="28403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9E2C7DD9-301B-4FF5-BA12-86546BFE58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342444" y="4319588"/>
                  <a:ext cx="219326" cy="164923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5753461-435C-4266-A7D4-3EF109F83450}"/>
                  </a:ext>
                </a:extLst>
              </p:cNvPr>
              <p:cNvCxnSpPr/>
              <p:nvPr/>
            </p:nvCxnSpPr>
            <p:spPr>
              <a:xfrm>
                <a:off x="2144890" y="3429000"/>
                <a:ext cx="0" cy="1639711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D483F0D3-FBE8-41C6-BCBB-80BAF621B949}"/>
                  </a:ext>
                </a:extLst>
              </p:cNvPr>
              <p:cNvSpPr/>
              <p:nvPr/>
            </p:nvSpPr>
            <p:spPr>
              <a:xfrm>
                <a:off x="1331320" y="3546838"/>
                <a:ext cx="763023" cy="267716"/>
              </a:xfrm>
              <a:custGeom>
                <a:avLst/>
                <a:gdLst>
                  <a:gd name="connsiteX0" fmla="*/ 0 w 787788"/>
                  <a:gd name="connsiteY0" fmla="*/ 402768 h 805535"/>
                  <a:gd name="connsiteX1" fmla="*/ 393894 w 787788"/>
                  <a:gd name="connsiteY1" fmla="*/ 0 h 805535"/>
                  <a:gd name="connsiteX2" fmla="*/ 787788 w 787788"/>
                  <a:gd name="connsiteY2" fmla="*/ 402768 h 805535"/>
                  <a:gd name="connsiteX3" fmla="*/ 393894 w 787788"/>
                  <a:gd name="connsiteY3" fmla="*/ 805536 h 805535"/>
                  <a:gd name="connsiteX4" fmla="*/ 0 w 787788"/>
                  <a:gd name="connsiteY4" fmla="*/ 402768 h 805535"/>
                  <a:gd name="connsiteX0" fmla="*/ 393894 w 787788"/>
                  <a:gd name="connsiteY0" fmla="*/ 805536 h 896976"/>
                  <a:gd name="connsiteX1" fmla="*/ 0 w 787788"/>
                  <a:gd name="connsiteY1" fmla="*/ 402768 h 896976"/>
                  <a:gd name="connsiteX2" fmla="*/ 393894 w 787788"/>
                  <a:gd name="connsiteY2" fmla="*/ 0 h 896976"/>
                  <a:gd name="connsiteX3" fmla="*/ 787788 w 787788"/>
                  <a:gd name="connsiteY3" fmla="*/ 402768 h 896976"/>
                  <a:gd name="connsiteX4" fmla="*/ 485334 w 787788"/>
                  <a:gd name="connsiteY4" fmla="*/ 896976 h 896976"/>
                  <a:gd name="connsiteX0" fmla="*/ 0 w 787788"/>
                  <a:gd name="connsiteY0" fmla="*/ 402768 h 896976"/>
                  <a:gd name="connsiteX1" fmla="*/ 393894 w 787788"/>
                  <a:gd name="connsiteY1" fmla="*/ 0 h 896976"/>
                  <a:gd name="connsiteX2" fmla="*/ 787788 w 787788"/>
                  <a:gd name="connsiteY2" fmla="*/ 402768 h 896976"/>
                  <a:gd name="connsiteX3" fmla="*/ 485334 w 787788"/>
                  <a:gd name="connsiteY3" fmla="*/ 896976 h 896976"/>
                  <a:gd name="connsiteX0" fmla="*/ 0 w 787788"/>
                  <a:gd name="connsiteY0" fmla="*/ 402768 h 402768"/>
                  <a:gd name="connsiteX1" fmla="*/ 393894 w 787788"/>
                  <a:gd name="connsiteY1" fmla="*/ 0 h 402768"/>
                  <a:gd name="connsiteX2" fmla="*/ 787788 w 787788"/>
                  <a:gd name="connsiteY2" fmla="*/ 402768 h 402768"/>
                  <a:gd name="connsiteX0" fmla="*/ 0 w 774453"/>
                  <a:gd name="connsiteY0" fmla="*/ 305492 h 404552"/>
                  <a:gd name="connsiteX1" fmla="*/ 380559 w 774453"/>
                  <a:gd name="connsiteY1" fmla="*/ 1784 h 404552"/>
                  <a:gd name="connsiteX2" fmla="*/ 774453 w 774453"/>
                  <a:gd name="connsiteY2" fmla="*/ 404552 h 404552"/>
                  <a:gd name="connsiteX0" fmla="*/ 0 w 774453"/>
                  <a:gd name="connsiteY0" fmla="*/ 305067 h 404127"/>
                  <a:gd name="connsiteX1" fmla="*/ 380559 w 774453"/>
                  <a:gd name="connsiteY1" fmla="*/ 1359 h 404127"/>
                  <a:gd name="connsiteX2" fmla="*/ 774453 w 774453"/>
                  <a:gd name="connsiteY2" fmla="*/ 404127 h 404127"/>
                  <a:gd name="connsiteX0" fmla="*/ 0 w 774453"/>
                  <a:gd name="connsiteY0" fmla="*/ 305364 h 404424"/>
                  <a:gd name="connsiteX1" fmla="*/ 380559 w 774453"/>
                  <a:gd name="connsiteY1" fmla="*/ 1656 h 404424"/>
                  <a:gd name="connsiteX2" fmla="*/ 774453 w 774453"/>
                  <a:gd name="connsiteY2" fmla="*/ 404424 h 404424"/>
                  <a:gd name="connsiteX0" fmla="*/ 0 w 774453"/>
                  <a:gd name="connsiteY0" fmla="*/ 306595 h 405655"/>
                  <a:gd name="connsiteX1" fmla="*/ 380559 w 774453"/>
                  <a:gd name="connsiteY1" fmla="*/ 2887 h 405655"/>
                  <a:gd name="connsiteX2" fmla="*/ 774453 w 774453"/>
                  <a:gd name="connsiteY2" fmla="*/ 405655 h 405655"/>
                  <a:gd name="connsiteX0" fmla="*/ 0 w 774453"/>
                  <a:gd name="connsiteY0" fmla="*/ 275848 h 374908"/>
                  <a:gd name="connsiteX1" fmla="*/ 390084 w 774453"/>
                  <a:gd name="connsiteY1" fmla="*/ 4525 h 374908"/>
                  <a:gd name="connsiteX2" fmla="*/ 774453 w 774453"/>
                  <a:gd name="connsiteY2" fmla="*/ 374908 h 374908"/>
                  <a:gd name="connsiteX0" fmla="*/ 0 w 774453"/>
                  <a:gd name="connsiteY0" fmla="*/ 271326 h 370386"/>
                  <a:gd name="connsiteX1" fmla="*/ 390084 w 774453"/>
                  <a:gd name="connsiteY1" fmla="*/ 3 h 370386"/>
                  <a:gd name="connsiteX2" fmla="*/ 774453 w 774453"/>
                  <a:gd name="connsiteY2" fmla="*/ 370386 h 370386"/>
                  <a:gd name="connsiteX0" fmla="*/ 0 w 763023"/>
                  <a:gd name="connsiteY0" fmla="*/ 271622 h 271622"/>
                  <a:gd name="connsiteX1" fmla="*/ 390084 w 763023"/>
                  <a:gd name="connsiteY1" fmla="*/ 299 h 271622"/>
                  <a:gd name="connsiteX2" fmla="*/ 763023 w 763023"/>
                  <a:gd name="connsiteY2" fmla="*/ 248762 h 271622"/>
                  <a:gd name="connsiteX0" fmla="*/ 0 w 763023"/>
                  <a:gd name="connsiteY0" fmla="*/ 271513 h 271513"/>
                  <a:gd name="connsiteX1" fmla="*/ 390084 w 763023"/>
                  <a:gd name="connsiteY1" fmla="*/ 190 h 271513"/>
                  <a:gd name="connsiteX2" fmla="*/ 763023 w 763023"/>
                  <a:gd name="connsiteY2" fmla="*/ 248653 h 271513"/>
                  <a:gd name="connsiteX0" fmla="*/ 0 w 763023"/>
                  <a:gd name="connsiteY0" fmla="*/ 271513 h 271513"/>
                  <a:gd name="connsiteX1" fmla="*/ 390084 w 763023"/>
                  <a:gd name="connsiteY1" fmla="*/ 190 h 271513"/>
                  <a:gd name="connsiteX2" fmla="*/ 763023 w 763023"/>
                  <a:gd name="connsiteY2" fmla="*/ 248653 h 271513"/>
                  <a:gd name="connsiteX0" fmla="*/ 0 w 763023"/>
                  <a:gd name="connsiteY0" fmla="*/ 267716 h 267716"/>
                  <a:gd name="connsiteX1" fmla="*/ 369129 w 763023"/>
                  <a:gd name="connsiteY1" fmla="*/ 203 h 267716"/>
                  <a:gd name="connsiteX2" fmla="*/ 763023 w 763023"/>
                  <a:gd name="connsiteY2" fmla="*/ 244856 h 267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3023" h="267716">
                    <a:moveTo>
                      <a:pt x="0" y="267716"/>
                    </a:moveTo>
                    <a:cubicBezTo>
                      <a:pt x="110490" y="83373"/>
                      <a:pt x="241959" y="4013"/>
                      <a:pt x="369129" y="203"/>
                    </a:cubicBezTo>
                    <a:cubicBezTo>
                      <a:pt x="496299" y="-3607"/>
                      <a:pt x="652533" y="45273"/>
                      <a:pt x="763023" y="244856"/>
                    </a:cubicBezTo>
                  </a:path>
                </a:pathLst>
              </a:custGeom>
              <a:noFill/>
              <a:ln w="38100">
                <a:solidFill>
                  <a:schemeClr val="accent3"/>
                </a:solidFill>
                <a:headEnd type="triangl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lowchart: Connector 36">
                <a:extLst>
                  <a:ext uri="{FF2B5EF4-FFF2-40B4-BE49-F238E27FC236}">
                    <a16:creationId xmlns:a16="http://schemas.microsoft.com/office/drawing/2014/main" id="{6516576F-6616-4D68-A0F5-5B7B81C7A583}"/>
                  </a:ext>
                </a:extLst>
              </p:cNvPr>
              <p:cNvSpPr/>
              <p:nvPr/>
            </p:nvSpPr>
            <p:spPr>
              <a:xfrm>
                <a:off x="2208585" y="3531764"/>
                <a:ext cx="763023" cy="267716"/>
              </a:xfrm>
              <a:custGeom>
                <a:avLst/>
                <a:gdLst>
                  <a:gd name="connsiteX0" fmla="*/ 0 w 787788"/>
                  <a:gd name="connsiteY0" fmla="*/ 402768 h 805535"/>
                  <a:gd name="connsiteX1" fmla="*/ 393894 w 787788"/>
                  <a:gd name="connsiteY1" fmla="*/ 0 h 805535"/>
                  <a:gd name="connsiteX2" fmla="*/ 787788 w 787788"/>
                  <a:gd name="connsiteY2" fmla="*/ 402768 h 805535"/>
                  <a:gd name="connsiteX3" fmla="*/ 393894 w 787788"/>
                  <a:gd name="connsiteY3" fmla="*/ 805536 h 805535"/>
                  <a:gd name="connsiteX4" fmla="*/ 0 w 787788"/>
                  <a:gd name="connsiteY4" fmla="*/ 402768 h 805535"/>
                  <a:gd name="connsiteX0" fmla="*/ 393894 w 787788"/>
                  <a:gd name="connsiteY0" fmla="*/ 805536 h 896976"/>
                  <a:gd name="connsiteX1" fmla="*/ 0 w 787788"/>
                  <a:gd name="connsiteY1" fmla="*/ 402768 h 896976"/>
                  <a:gd name="connsiteX2" fmla="*/ 393894 w 787788"/>
                  <a:gd name="connsiteY2" fmla="*/ 0 h 896976"/>
                  <a:gd name="connsiteX3" fmla="*/ 787788 w 787788"/>
                  <a:gd name="connsiteY3" fmla="*/ 402768 h 896976"/>
                  <a:gd name="connsiteX4" fmla="*/ 485334 w 787788"/>
                  <a:gd name="connsiteY4" fmla="*/ 896976 h 896976"/>
                  <a:gd name="connsiteX0" fmla="*/ 0 w 787788"/>
                  <a:gd name="connsiteY0" fmla="*/ 402768 h 896976"/>
                  <a:gd name="connsiteX1" fmla="*/ 393894 w 787788"/>
                  <a:gd name="connsiteY1" fmla="*/ 0 h 896976"/>
                  <a:gd name="connsiteX2" fmla="*/ 787788 w 787788"/>
                  <a:gd name="connsiteY2" fmla="*/ 402768 h 896976"/>
                  <a:gd name="connsiteX3" fmla="*/ 485334 w 787788"/>
                  <a:gd name="connsiteY3" fmla="*/ 896976 h 896976"/>
                  <a:gd name="connsiteX0" fmla="*/ 0 w 787788"/>
                  <a:gd name="connsiteY0" fmla="*/ 402768 h 402768"/>
                  <a:gd name="connsiteX1" fmla="*/ 393894 w 787788"/>
                  <a:gd name="connsiteY1" fmla="*/ 0 h 402768"/>
                  <a:gd name="connsiteX2" fmla="*/ 787788 w 787788"/>
                  <a:gd name="connsiteY2" fmla="*/ 402768 h 402768"/>
                  <a:gd name="connsiteX0" fmla="*/ 0 w 774453"/>
                  <a:gd name="connsiteY0" fmla="*/ 305492 h 404552"/>
                  <a:gd name="connsiteX1" fmla="*/ 380559 w 774453"/>
                  <a:gd name="connsiteY1" fmla="*/ 1784 h 404552"/>
                  <a:gd name="connsiteX2" fmla="*/ 774453 w 774453"/>
                  <a:gd name="connsiteY2" fmla="*/ 404552 h 404552"/>
                  <a:gd name="connsiteX0" fmla="*/ 0 w 774453"/>
                  <a:gd name="connsiteY0" fmla="*/ 305067 h 404127"/>
                  <a:gd name="connsiteX1" fmla="*/ 380559 w 774453"/>
                  <a:gd name="connsiteY1" fmla="*/ 1359 h 404127"/>
                  <a:gd name="connsiteX2" fmla="*/ 774453 w 774453"/>
                  <a:gd name="connsiteY2" fmla="*/ 404127 h 404127"/>
                  <a:gd name="connsiteX0" fmla="*/ 0 w 774453"/>
                  <a:gd name="connsiteY0" fmla="*/ 305364 h 404424"/>
                  <a:gd name="connsiteX1" fmla="*/ 380559 w 774453"/>
                  <a:gd name="connsiteY1" fmla="*/ 1656 h 404424"/>
                  <a:gd name="connsiteX2" fmla="*/ 774453 w 774453"/>
                  <a:gd name="connsiteY2" fmla="*/ 404424 h 404424"/>
                  <a:gd name="connsiteX0" fmla="*/ 0 w 774453"/>
                  <a:gd name="connsiteY0" fmla="*/ 306595 h 405655"/>
                  <a:gd name="connsiteX1" fmla="*/ 380559 w 774453"/>
                  <a:gd name="connsiteY1" fmla="*/ 2887 h 405655"/>
                  <a:gd name="connsiteX2" fmla="*/ 774453 w 774453"/>
                  <a:gd name="connsiteY2" fmla="*/ 405655 h 405655"/>
                  <a:gd name="connsiteX0" fmla="*/ 0 w 774453"/>
                  <a:gd name="connsiteY0" fmla="*/ 275848 h 374908"/>
                  <a:gd name="connsiteX1" fmla="*/ 390084 w 774453"/>
                  <a:gd name="connsiteY1" fmla="*/ 4525 h 374908"/>
                  <a:gd name="connsiteX2" fmla="*/ 774453 w 774453"/>
                  <a:gd name="connsiteY2" fmla="*/ 374908 h 374908"/>
                  <a:gd name="connsiteX0" fmla="*/ 0 w 774453"/>
                  <a:gd name="connsiteY0" fmla="*/ 271326 h 370386"/>
                  <a:gd name="connsiteX1" fmla="*/ 390084 w 774453"/>
                  <a:gd name="connsiteY1" fmla="*/ 3 h 370386"/>
                  <a:gd name="connsiteX2" fmla="*/ 774453 w 774453"/>
                  <a:gd name="connsiteY2" fmla="*/ 370386 h 370386"/>
                  <a:gd name="connsiteX0" fmla="*/ 0 w 763023"/>
                  <a:gd name="connsiteY0" fmla="*/ 271622 h 271622"/>
                  <a:gd name="connsiteX1" fmla="*/ 390084 w 763023"/>
                  <a:gd name="connsiteY1" fmla="*/ 299 h 271622"/>
                  <a:gd name="connsiteX2" fmla="*/ 763023 w 763023"/>
                  <a:gd name="connsiteY2" fmla="*/ 248762 h 271622"/>
                  <a:gd name="connsiteX0" fmla="*/ 0 w 763023"/>
                  <a:gd name="connsiteY0" fmla="*/ 271513 h 271513"/>
                  <a:gd name="connsiteX1" fmla="*/ 390084 w 763023"/>
                  <a:gd name="connsiteY1" fmla="*/ 190 h 271513"/>
                  <a:gd name="connsiteX2" fmla="*/ 763023 w 763023"/>
                  <a:gd name="connsiteY2" fmla="*/ 248653 h 271513"/>
                  <a:gd name="connsiteX0" fmla="*/ 0 w 763023"/>
                  <a:gd name="connsiteY0" fmla="*/ 271513 h 271513"/>
                  <a:gd name="connsiteX1" fmla="*/ 390084 w 763023"/>
                  <a:gd name="connsiteY1" fmla="*/ 190 h 271513"/>
                  <a:gd name="connsiteX2" fmla="*/ 763023 w 763023"/>
                  <a:gd name="connsiteY2" fmla="*/ 248653 h 271513"/>
                  <a:gd name="connsiteX0" fmla="*/ 0 w 763023"/>
                  <a:gd name="connsiteY0" fmla="*/ 267716 h 267716"/>
                  <a:gd name="connsiteX1" fmla="*/ 369129 w 763023"/>
                  <a:gd name="connsiteY1" fmla="*/ 203 h 267716"/>
                  <a:gd name="connsiteX2" fmla="*/ 763023 w 763023"/>
                  <a:gd name="connsiteY2" fmla="*/ 244856 h 267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3023" h="267716">
                    <a:moveTo>
                      <a:pt x="0" y="267716"/>
                    </a:moveTo>
                    <a:cubicBezTo>
                      <a:pt x="110490" y="83373"/>
                      <a:pt x="241959" y="4013"/>
                      <a:pt x="369129" y="203"/>
                    </a:cubicBezTo>
                    <a:cubicBezTo>
                      <a:pt x="496299" y="-3607"/>
                      <a:pt x="652533" y="45273"/>
                      <a:pt x="763023" y="244856"/>
                    </a:cubicBezTo>
                  </a:path>
                </a:pathLst>
              </a:custGeom>
              <a:noFill/>
              <a:ln w="38100">
                <a:solidFill>
                  <a:schemeClr val="accent3"/>
                </a:solidFill>
                <a:headEnd type="triangl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16580CD-8FAC-4579-8F3D-795425E9220E}"/>
                </a:ext>
              </a:extLst>
            </p:cNvPr>
            <p:cNvSpPr txBox="1"/>
            <p:nvPr/>
          </p:nvSpPr>
          <p:spPr>
            <a:xfrm>
              <a:off x="848327" y="2610086"/>
              <a:ext cx="26035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chemeClr val="accent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Modified Romberg Balance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15EB723-38F5-4829-B4B0-5D78FC4CC4B8}"/>
                </a:ext>
              </a:extLst>
            </p:cNvPr>
            <p:cNvSpPr txBox="1"/>
            <p:nvPr/>
          </p:nvSpPr>
          <p:spPr>
            <a:xfrm>
              <a:off x="1312102" y="2912994"/>
              <a:ext cx="777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accent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Approx.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B835025-EE3F-449B-8913-9593E6D65E7A}"/>
                </a:ext>
              </a:extLst>
            </p:cNvPr>
            <p:cNvSpPr txBox="1"/>
            <p:nvPr/>
          </p:nvSpPr>
          <p:spPr>
            <a:xfrm>
              <a:off x="2193831" y="2912994"/>
              <a:ext cx="777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accent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Approx.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24C7C1E-637D-46C0-A32E-8CB1EE56DB2E}"/>
                </a:ext>
              </a:extLst>
            </p:cNvPr>
            <p:cNvSpPr txBox="1"/>
            <p:nvPr/>
          </p:nvSpPr>
          <p:spPr>
            <a:xfrm>
              <a:off x="1185846" y="5631322"/>
              <a:ext cx="18283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>
                  <a:solidFill>
                    <a:schemeClr val="accent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Time Estimation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03974CA-DA79-49F1-9DD8-F7DD12CD81DA}"/>
                </a:ext>
              </a:extLst>
            </p:cNvPr>
            <p:cNvSpPr txBox="1"/>
            <p:nvPr/>
          </p:nvSpPr>
          <p:spPr>
            <a:xfrm>
              <a:off x="1295411" y="5899587"/>
              <a:ext cx="21900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estimated as 30 seconds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78281BB-B550-4FE5-BBD0-BED486922568}"/>
                </a:ext>
              </a:extLst>
            </p:cNvPr>
            <p:cNvCxnSpPr/>
            <p:nvPr/>
          </p:nvCxnSpPr>
          <p:spPr>
            <a:xfrm>
              <a:off x="707570" y="5701546"/>
              <a:ext cx="2744355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BBD1D0A-C25E-43B0-8C5B-86CC99BE80F0}"/>
                </a:ext>
              </a:extLst>
            </p:cNvPr>
            <p:cNvCxnSpPr/>
            <p:nvPr/>
          </p:nvCxnSpPr>
          <p:spPr>
            <a:xfrm>
              <a:off x="864508" y="6177280"/>
              <a:ext cx="537572" cy="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35D9E637-555D-4254-8FEF-665328E6CB97}"/>
              </a:ext>
            </a:extLst>
          </p:cNvPr>
          <p:cNvSpPr/>
          <p:nvPr/>
        </p:nvSpPr>
        <p:spPr>
          <a:xfrm>
            <a:off x="5332017" y="3483049"/>
            <a:ext cx="1310640" cy="62483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E0E273FF-9462-428B-B627-1D87D9336AF0}"/>
              </a:ext>
            </a:extLst>
          </p:cNvPr>
          <p:cNvSpPr/>
          <p:nvPr/>
        </p:nvSpPr>
        <p:spPr>
          <a:xfrm>
            <a:off x="5904875" y="3758692"/>
            <a:ext cx="164923" cy="164923"/>
          </a:xfrm>
          <a:prstGeom prst="flowChart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1EFDD57-E962-4DC9-98B3-5CAAAEE22230}"/>
              </a:ext>
            </a:extLst>
          </p:cNvPr>
          <p:cNvSpPr/>
          <p:nvPr/>
        </p:nvSpPr>
        <p:spPr>
          <a:xfrm>
            <a:off x="6813102" y="3483049"/>
            <a:ext cx="1310640" cy="62483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13FE3971-DC8D-4CBE-9E25-8D979B5F7130}"/>
              </a:ext>
            </a:extLst>
          </p:cNvPr>
          <p:cNvSpPr/>
          <p:nvPr/>
        </p:nvSpPr>
        <p:spPr>
          <a:xfrm>
            <a:off x="7385960" y="3758692"/>
            <a:ext cx="164923" cy="164923"/>
          </a:xfrm>
          <a:prstGeom prst="flowChart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CB617C9-4566-456E-96A3-BE01EF93752A}"/>
              </a:ext>
            </a:extLst>
          </p:cNvPr>
          <p:cNvSpPr txBox="1"/>
          <p:nvPr/>
        </p:nvSpPr>
        <p:spPr>
          <a:xfrm>
            <a:off x="5580721" y="4145842"/>
            <a:ext cx="978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 eye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A5BB52-8516-49F3-9D2C-9D1D4D8981EB}"/>
              </a:ext>
            </a:extLst>
          </p:cNvPr>
          <p:cNvSpPr txBox="1"/>
          <p:nvPr/>
        </p:nvSpPr>
        <p:spPr>
          <a:xfrm>
            <a:off x="6953790" y="4145842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 eye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7C6A200-7983-4524-85C7-82E3F60AC992}"/>
              </a:ext>
            </a:extLst>
          </p:cNvPr>
          <p:cNvSpPr txBox="1"/>
          <p:nvPr/>
        </p:nvSpPr>
        <p:spPr>
          <a:xfrm>
            <a:off x="5963324" y="308709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Convergence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908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>
            <a:spLocks noGrp="1"/>
          </p:cNvSpPr>
          <p:nvPr>
            <p:ph sz="quarter" idx="1"/>
          </p:nvPr>
        </p:nvSpPr>
        <p:spPr>
          <a:xfrm>
            <a:off x="465220" y="1860824"/>
            <a:ext cx="8216819" cy="110978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dirty="0"/>
              <a:t>Recording Walk and Turn 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>Test Results</a:t>
            </a:r>
          </a:p>
        </p:txBody>
      </p:sp>
      <p:sp>
        <p:nvSpPr>
          <p:cNvPr id="24" name="Title 2"/>
          <p:cNvSpPr>
            <a:spLocks noGrp="1"/>
          </p:cNvSpPr>
          <p:nvPr>
            <p:ph type="title"/>
          </p:nvPr>
        </p:nvSpPr>
        <p:spPr>
          <a:xfrm>
            <a:off x="465220" y="522288"/>
            <a:ext cx="8336539" cy="12924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ts val="4200"/>
              </a:lnSpc>
            </a:pPr>
            <a:r>
              <a:rPr lang="en-US" altLang="en-US" sz="3600" dirty="0"/>
              <a:t>Drug Influence </a:t>
            </a:r>
            <a:br>
              <a:rPr lang="en-US" altLang="en-US" sz="3600" dirty="0"/>
            </a:br>
            <a:r>
              <a:rPr lang="en-US" altLang="en-US" sz="3600" dirty="0"/>
              <a:t>Evaluation Facesheet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26-</a:t>
            </a:r>
            <a:fld id="{B833621F-E667-42E2-B21D-FC4903357F47}" type="slidenum">
              <a:rPr lang="en-US" sz="1400" b="0" smtClean="0"/>
              <a:pPr>
                <a:defRPr/>
              </a:pPr>
              <a:t>7</a:t>
            </a:fld>
            <a:endParaRPr lang="en-US" sz="1400" b="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3FF678F-E8E9-4B6F-B8AA-6FBCB519B4C3}"/>
              </a:ext>
            </a:extLst>
          </p:cNvPr>
          <p:cNvGrpSpPr/>
          <p:nvPr/>
        </p:nvGrpSpPr>
        <p:grpSpPr>
          <a:xfrm>
            <a:off x="293569" y="4149932"/>
            <a:ext cx="4027081" cy="1029230"/>
            <a:chOff x="293569" y="4149932"/>
            <a:chExt cx="4027081" cy="102923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C9F6526-E792-4ECC-A2E0-C3CB1454D1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569" y="4149932"/>
              <a:ext cx="3767368" cy="102923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BB57CFB-9716-4977-BF75-3A6B531206E5}"/>
                </a:ext>
              </a:extLst>
            </p:cNvPr>
            <p:cNvSpPr/>
            <p:nvPr/>
          </p:nvSpPr>
          <p:spPr>
            <a:xfrm>
              <a:off x="3801224" y="4465573"/>
              <a:ext cx="519426" cy="3979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70C645D7-4C42-43F2-87F8-8C2B7183A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272980"/>
              </p:ext>
            </p:extLst>
          </p:nvPr>
        </p:nvGraphicFramePr>
        <p:xfrm>
          <a:off x="4175760" y="3229386"/>
          <a:ext cx="4754881" cy="2531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0301">
                  <a:extLst>
                    <a:ext uri="{9D8B030D-6E8A-4147-A177-3AD203B41FA5}">
                      <a16:colId xmlns:a16="http://schemas.microsoft.com/office/drawing/2014/main" val="1381618671"/>
                    </a:ext>
                  </a:extLst>
                </a:gridCol>
                <a:gridCol w="1572290">
                  <a:extLst>
                    <a:ext uri="{9D8B030D-6E8A-4147-A177-3AD203B41FA5}">
                      <a16:colId xmlns:a16="http://schemas.microsoft.com/office/drawing/2014/main" val="1476537714"/>
                    </a:ext>
                  </a:extLst>
                </a:gridCol>
                <a:gridCol w="1572290">
                  <a:extLst>
                    <a:ext uri="{9D8B030D-6E8A-4147-A177-3AD203B41FA5}">
                      <a16:colId xmlns:a16="http://schemas.microsoft.com/office/drawing/2014/main" val="410024249"/>
                    </a:ext>
                  </a:extLst>
                </a:gridCol>
              </a:tblGrid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Cannot keep balance</a:t>
                      </a:r>
                    </a:p>
                  </a:txBody>
                  <a:tcPr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858862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Starts too soon</a:t>
                      </a: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032823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baseline="300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Nine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baseline="300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Nine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357982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Stops walking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886601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Misses heel-toe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290065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Steps off line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679855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Uses arm(s)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834427"/>
                  </a:ext>
                </a:extLst>
              </a:tr>
              <a:tr h="31647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Actual Steps taken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34926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4CF87D7-9F88-4A42-BFD1-4485FD305066}"/>
              </a:ext>
            </a:extLst>
          </p:cNvPr>
          <p:cNvSpPr txBox="1"/>
          <p:nvPr/>
        </p:nvSpPr>
        <p:spPr>
          <a:xfrm>
            <a:off x="239567" y="3229386"/>
            <a:ext cx="1923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 and Turn Test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B468BA-20BC-4C6C-B62C-BFF70B3FDA72}"/>
              </a:ext>
            </a:extLst>
          </p:cNvPr>
          <p:cNvSpPr txBox="1"/>
          <p:nvPr/>
        </p:nvSpPr>
        <p:spPr>
          <a:xfrm>
            <a:off x="346799" y="5769268"/>
            <a:ext cx="1019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turn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FCC9E2-B641-4EFC-A58F-7174C4C983EF}"/>
              </a:ext>
            </a:extLst>
          </p:cNvPr>
          <p:cNvSpPr txBox="1"/>
          <p:nvPr/>
        </p:nvSpPr>
        <p:spPr>
          <a:xfrm>
            <a:off x="4175760" y="5769268"/>
            <a:ext cx="16722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 do test (explain)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B95512-B0CF-4229-9311-4B13D198D814}"/>
              </a:ext>
            </a:extLst>
          </p:cNvPr>
          <p:cNvCxnSpPr/>
          <p:nvPr/>
        </p:nvCxnSpPr>
        <p:spPr>
          <a:xfrm flipH="1">
            <a:off x="346799" y="5761154"/>
            <a:ext cx="544440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4FBA15-8A92-4032-9F6C-9B35021AC141}"/>
              </a:ext>
            </a:extLst>
          </p:cNvPr>
          <p:cNvCxnSpPr>
            <a:cxnSpLocks/>
          </p:cNvCxnSpPr>
          <p:nvPr/>
        </p:nvCxnSpPr>
        <p:spPr>
          <a:xfrm flipH="1">
            <a:off x="346800" y="6142154"/>
            <a:ext cx="858384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6B63EF7-4B51-4F56-A312-306C14B523AE}"/>
              </a:ext>
            </a:extLst>
          </p:cNvPr>
          <p:cNvCxnSpPr/>
          <p:nvPr/>
        </p:nvCxnSpPr>
        <p:spPr>
          <a:xfrm>
            <a:off x="346799" y="5761154"/>
            <a:ext cx="0" cy="381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A67A1E7-EACC-4E5C-85F0-0854789729A4}"/>
              </a:ext>
            </a:extLst>
          </p:cNvPr>
          <p:cNvCxnSpPr/>
          <p:nvPr/>
        </p:nvCxnSpPr>
        <p:spPr>
          <a:xfrm>
            <a:off x="4212947" y="5769268"/>
            <a:ext cx="0" cy="381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3AD5974-B948-4FE4-8941-5E332CF5D4F0}"/>
              </a:ext>
            </a:extLst>
          </p:cNvPr>
          <p:cNvCxnSpPr>
            <a:cxnSpLocks/>
          </p:cNvCxnSpPr>
          <p:nvPr/>
        </p:nvCxnSpPr>
        <p:spPr>
          <a:xfrm>
            <a:off x="8930641" y="5757143"/>
            <a:ext cx="0" cy="38911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63982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>
            <a:spLocks noGrp="1"/>
          </p:cNvSpPr>
          <p:nvPr>
            <p:ph sz="quarter" idx="1"/>
          </p:nvPr>
        </p:nvSpPr>
        <p:spPr>
          <a:xfrm>
            <a:off x="522059" y="1828800"/>
            <a:ext cx="8199666" cy="1014018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en-US" dirty="0"/>
              <a:t>Recording One Leg Stand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en-US" dirty="0"/>
              <a:t>and Finger to Nose tests</a:t>
            </a: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522059" y="494152"/>
            <a:ext cx="8199666" cy="1236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ts val="4200"/>
              </a:lnSpc>
            </a:pPr>
            <a:r>
              <a:rPr lang="en-US" altLang="en-US" sz="3600" dirty="0"/>
              <a:t>Drug Influence </a:t>
            </a:r>
            <a:br>
              <a:rPr lang="en-US" altLang="en-US" sz="3600" dirty="0"/>
            </a:br>
            <a:r>
              <a:rPr lang="en-US" altLang="en-US" sz="3600" dirty="0"/>
              <a:t>Evaluation Facesheet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3992" y="2912162"/>
            <a:ext cx="3707561" cy="3290574"/>
          </a:xfrm>
          <a:prstGeom prst="rect">
            <a:avLst/>
          </a:prstGeom>
          <a:ln w="12700"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b="0" dirty="0"/>
              <a:t>26-</a:t>
            </a:r>
            <a:fld id="{B833621F-E667-42E2-B21D-FC4903357F47}" type="slidenum">
              <a:rPr lang="en-US" sz="1400" b="0" smtClean="0"/>
              <a:pPr>
                <a:defRPr/>
              </a:pPr>
              <a:t>8</a:t>
            </a:fld>
            <a:endParaRPr lang="en-US" sz="1400" b="0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8DC97BB-1EC6-49B1-B230-B93C82328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559444"/>
              </p:ext>
            </p:extLst>
          </p:nvPr>
        </p:nvGraphicFramePr>
        <p:xfrm>
          <a:off x="422275" y="2728649"/>
          <a:ext cx="3979790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5958">
                  <a:extLst>
                    <a:ext uri="{9D8B030D-6E8A-4147-A177-3AD203B41FA5}">
                      <a16:colId xmlns:a16="http://schemas.microsoft.com/office/drawing/2014/main" val="3801657473"/>
                    </a:ext>
                  </a:extLst>
                </a:gridCol>
                <a:gridCol w="795958">
                  <a:extLst>
                    <a:ext uri="{9D8B030D-6E8A-4147-A177-3AD203B41FA5}">
                      <a16:colId xmlns:a16="http://schemas.microsoft.com/office/drawing/2014/main" val="1230147083"/>
                    </a:ext>
                  </a:extLst>
                </a:gridCol>
                <a:gridCol w="795958">
                  <a:extLst>
                    <a:ext uri="{9D8B030D-6E8A-4147-A177-3AD203B41FA5}">
                      <a16:colId xmlns:a16="http://schemas.microsoft.com/office/drawing/2014/main" val="3351450752"/>
                    </a:ext>
                  </a:extLst>
                </a:gridCol>
                <a:gridCol w="795958">
                  <a:extLst>
                    <a:ext uri="{9D8B030D-6E8A-4147-A177-3AD203B41FA5}">
                      <a16:colId xmlns:a16="http://schemas.microsoft.com/office/drawing/2014/main" val="827182477"/>
                    </a:ext>
                  </a:extLst>
                </a:gridCol>
                <a:gridCol w="795958">
                  <a:extLst>
                    <a:ext uri="{9D8B030D-6E8A-4147-A177-3AD203B41FA5}">
                      <a16:colId xmlns:a16="http://schemas.microsoft.com/office/drawing/2014/main" val="5484129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 Leg Stand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/30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15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092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826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802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31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95862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Sways while balancing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371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Uses arm(s) to balance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81445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Hopping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79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Puts foot down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867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070613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footwear: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140433"/>
                  </a:ext>
                </a:extLst>
              </a:tr>
            </a:tbl>
          </a:graphicData>
        </a:graphic>
      </p:graphicFrame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BDA9B02F-C21B-4055-8E4D-993FBB1D27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917" y="3293596"/>
            <a:ext cx="1538969" cy="6954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2591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128563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ts val="4200"/>
              </a:lnSpc>
            </a:pPr>
            <a:r>
              <a:rPr lang="en-US" altLang="en-US" sz="3600" dirty="0"/>
              <a:t>Drug Influence Evaluation Narrative Report Components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26-</a:t>
            </a:r>
            <a:fld id="{B833621F-E667-42E2-B21D-FC4903357F47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" name="Picture 3" descr="A person sitting at a desk in front of a computer&#10;&#10;Description automatically generated">
            <a:extLst>
              <a:ext uri="{FF2B5EF4-FFF2-40B4-BE49-F238E27FC236}">
                <a16:creationId xmlns:a16="http://schemas.microsoft.com/office/drawing/2014/main" id="{81CA7D65-0DA9-421D-B2C8-13D1F5AD80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89" y="2125675"/>
            <a:ext cx="5957421" cy="38066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68319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DRE\PPT\a-DRE_PPT_01 April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2 - &amp;quot;Drug Recognition Expert&amp;quot;&quot;/&gt;&lt;property id=&quot;20307&quot; value=&quot;537&quot;/&gt;&lt;/object&gt;&lt;object type=&quot;3&quot; unique_id=&quot;178552&quot;&gt;&lt;property id=&quot;20148&quot; value=&quot;5&quot;/&gt;&lt;property id=&quot;20300&quot; value=&quot;Slide 4 - &amp;quot;Housekeeping &amp;quot;&quot;/&gt;&lt;property id=&quot;20307&quot; value=&quot;571&quot;/&gt;&lt;/object&gt;&lt;object type=&quot;3&quot; unique_id=&quot;178555&quot;&gt;&lt;property id=&quot;20148&quot; value=&quot;5&quot;/&gt;&lt;property id=&quot;20300&quot; value=&quot;Slide 7 - &amp;quot;Course Goal&amp;quot;&quot;/&gt;&lt;property id=&quot;20307&quot; value=&quot;540&quot;/&gt;&lt;/object&gt;&lt;object type=&quot;3&quot; unique_id=&quot;178557&quot;&gt;&lt;property id=&quot;20148&quot; value=&quot;5&quot;/&gt;&lt;property id=&quot;20300&quot; value=&quot;Slide 10&quot;/&gt;&lt;property id=&quot;20307&quot; value=&quot;541&quot;/&gt;&lt;/object&gt;&lt;object type=&quot;3&quot; unique_id=&quot;178558&quot;&gt;&lt;property id=&quot;20148&quot; value=&quot;5&quot;/&gt;&lt;property id=&quot;20300&quot; value=&quot;Slide 11&quot;/&gt;&lt;property id=&quot;20307&quot; value=&quot;550&quot;/&gt;&lt;/object&gt;&lt;object type=&quot;3&quot; unique_id=&quot;178559&quot;&gt;&lt;property id=&quot;20148&quot; value=&quot;5&quot;/&gt;&lt;property id=&quot;20300&quot; value=&quot;Slide 13&quot;/&gt;&lt;property id=&quot;20307&quot; value=&quot;543&quot;/&gt;&lt;/object&gt;&lt;object type=&quot;3&quot; unique_id=&quot;178560&quot;&gt;&lt;property id=&quot;20148&quot; value=&quot;5&quot;/&gt;&lt;property id=&quot;20300&quot; value=&quot;Slide 12 - &amp;quot;Washington State (2006)&amp;quot;&quot;/&gt;&lt;property id=&quot;20307&quot; value=&quot;555&quot;/&gt;&lt;/object&gt;&lt;object type=&quot;3&quot; unique_id=&quot;178561&quot;&gt;&lt;property id=&quot;20148&quot; value=&quot;5&quot;/&gt;&lt;property id=&quot;20300&quot; value=&quot;Slide 14 - &amp;quot;Drugged-Driving Incidence&amp;quot;&quot;/&gt;&lt;property id=&quot;20307&quot; value=&quot;551&quot;/&gt;&lt;/object&gt;&lt;object type=&quot;3&quot; unique_id=&quot;178564&quot;&gt;&lt;property id=&quot;20148&quot; value=&quot;5&quot;/&gt;&lt;property id=&quot;20300&quot; value=&quot;Slide 16 - &amp;quot;Classroom Training Goals &amp;quot;&quot;/&gt;&lt;property id=&quot;20307&quot; value=&quot;567&quot;/&gt;&lt;/object&gt;&lt;object type=&quot;3&quot; unique_id=&quot;178566&quot;&gt;&lt;property id=&quot;20148&quot; value=&quot;5&quot;/&gt;&lt;property id=&quot;20300&quot; value=&quot;Slide 17 - &amp;quot;Classroom Training Objectives &amp;quot;&quot;/&gt;&lt;property id=&quot;20307&quot; value=&quot;552&quot;/&gt;&lt;/object&gt;&lt;object type=&quot;3&quot; unique_id=&quot;178567&quot;&gt;&lt;property id=&quot;20148&quot; value=&quot;5&quot;/&gt;&lt;property id=&quot;20300&quot; value=&quot;Slide 18 - &amp;quot;Classroom Training Objectives &amp;quot;&quot;/&gt;&lt;property id=&quot;20307&quot; value=&quot;556&quot;/&gt;&lt;/object&gt;&lt;object type=&quot;3&quot; unique_id=&quot;178569&quot;&gt;&lt;property id=&quot;20148&quot; value=&quot;5&quot;/&gt;&lt;property id=&quot;20300&quot; value=&quot;Slide 19 - &amp;quot;Course Content  &amp;quot;&quot;/&gt;&lt;property id=&quot;20307&quot; value=&quot;558&quot;/&gt;&lt;/object&gt;&lt;object type=&quot;3&quot; unique_id=&quot;178570&quot;&gt;&lt;property id=&quot;20148&quot; value=&quot;5&quot;/&gt;&lt;property id=&quot;20300&quot; value=&quot;Slide 20 - &amp;quot;Course Content&amp;quot;&quot;/&gt;&lt;property id=&quot;20307&quot; value=&quot;569&quot;/&gt;&lt;/object&gt;&lt;object type=&quot;3&quot; unique_id=&quot;178574&quot;&gt;&lt;property id=&quot;20148&quot; value=&quot;5&quot;/&gt;&lt;property id=&quot;20300&quot; value=&quot;Slide 22 - &amp;quot;Participant Manual &amp;quot;&quot;/&gt;&lt;property id=&quot;20307&quot; value=&quot;560&quot;/&gt;&lt;/object&gt;&lt;object type=&quot;3&quot; unique_id=&quot;178575&quot;&gt;&lt;property id=&quot;20148&quot; value=&quot;5&quot;/&gt;&lt;property id=&quot;20300&quot; value=&quot;Slide 23 - &amp;quot;Criteria for Passing &amp;quot;&quot;/&gt;&lt;property id=&quot;20307&quot; value=&quot;561&quot;/&gt;&lt;/object&gt;&lt;object type=&quot;3&quot; unique_id=&quot;178576&quot;&gt;&lt;property id=&quot;20148&quot; value=&quot;5&quot;/&gt;&lt;property id=&quot;20300&quot; value=&quot;Slide 24 - &amp;quot;Glossary of Terms &amp;quot;&quot;/&gt;&lt;property id=&quot;20307&quot; value=&quot;554&quot;/&gt;&lt;/object&gt;&lt;object type=&quot;3&quot; unique_id=&quot;178578&quot;&gt;&lt;property id=&quot;20148&quot; value=&quot;5&quot;/&gt;&lt;property id=&quot;20300&quot; value=&quot;Slide 25 - &amp;quot;QUESTIONS AND PRE-TEST&amp;quot;&quot;/&gt;&lt;property id=&quot;20307&quot; value=&quot;549&quot;/&gt;&lt;/object&gt;&lt;object type=&quot;3&quot; unique_id=&quot;178936&quot;&gt;&lt;property id=&quot;20148&quot; value=&quot;5&quot;/&gt;&lt;property id=&quot;20300&quot; value=&quot;Slide 1&quot;/&gt;&lt;property id=&quot;20307&quot; value=&quot;575&quot;/&gt;&lt;/object&gt;&lt;object type=&quot;3&quot; unique_id=&quot;178937&quot;&gt;&lt;property id=&quot;20148&quot; value=&quot;5&quot;/&gt;&lt;property id=&quot;20300&quot; value=&quot;Slide 3 - &amp;quot;Learning Objectives&amp;quot;&quot;/&gt;&lt;property id=&quot;20307&quot; value=&quot;584&quot;/&gt;&lt;/object&gt;&lt;object type=&quot;3&quot; unique_id=&quot;178938&quot;&gt;&lt;property id=&quot;20148&quot; value=&quot;5&quot;/&gt;&lt;property id=&quot;20300&quot; value=&quot;Slide 5 - &amp;quot;Participant Introductions &amp;quot;&quot;/&gt;&lt;property id=&quot;20307&quot; value=&quot;585&quot;/&gt;&lt;/object&gt;&lt;object type=&quot;3&quot; unique_id=&quot;178939&quot;&gt;&lt;property id=&quot;20148&quot; value=&quot;5&quot;/&gt;&lt;property id=&quot;20300&quot; value=&quot;Slide 6 - &amp;quot;Drug Recognition Expert (DRE) Certification Phases&amp;quot;&quot;/&gt;&lt;property id=&quot;20307&quot; value=&quot;576&quot;/&gt;&lt;/object&gt;&lt;object type=&quot;3&quot; unique_id=&quot;178940&quot;&gt;&lt;property id=&quot;20148&quot; value=&quot;5&quot;/&gt;&lt;property id=&quot;20300&quot; value=&quot;Slide 8&quot;/&gt;&lt;property id=&quot;20307&quot; value=&quot;583&quot;/&gt;&lt;/object&gt;&lt;object type=&quot;3&quot; unique_id=&quot;178941&quot;&gt;&lt;property id=&quot;20148&quot; value=&quot;5&quot;/&gt;&lt;property id=&quot;20300&quot; value=&quot;Slide 9 - &amp;quot;Incidence of  Drug-Impaired Driving&amp;quot;&quot;/&gt;&lt;property id=&quot;20307&quot; value=&quot;579&quot;/&gt;&lt;/object&gt;&lt;object type=&quot;3&quot; unique_id=&quot;178942&quot;&gt;&lt;property id=&quot;20148&quot; value=&quot;5&quot;/&gt;&lt;property id=&quot;20300&quot; value=&quot;Slide 15 - &amp;quot;DEC Program &amp;quot;&quot;/&gt;&lt;property id=&quot;20307&quot; value=&quot;580&quot;/&gt;&lt;/object&gt;&lt;object type=&quot;3&quot; unique_id=&quot;178943&quot;&gt;&lt;property id=&quot;20148&quot; value=&quot;5&quot;/&gt;&lt;property id=&quot;20300&quot; value=&quot;Slide 21 - &amp;quot;Course Activities &amp;quot;&quot;/&gt;&lt;property id=&quot;20307&quot; value=&quot;581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DESIGN_ID_3_DEFAULT DESIGN" val="RrY0lBzj"/>
  <p:tag name="SECTOMILLISECCONVERTED" val="1"/>
  <p:tag name="ARTICULATE_DESIGN_ID_DRE" val="9XyLxvjb"/>
  <p:tag name="ARTICULATE_SLIDE_COUNT" val="1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RE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000000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DR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E" id="{8CC4B0B3-5163-4679-B833-3280A1D51F42}" vid="{201E2C93-1949-41FB-9CC4-DE76C7BC56D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BE029E9D-1125-4936-A848-1536468E8743}"/>
</file>

<file path=customXml/itemProps2.xml><?xml version="1.0" encoding="utf-8"?>
<ds:datastoreItem xmlns:ds="http://schemas.openxmlformats.org/officeDocument/2006/customXml" ds:itemID="{B8633994-C0AC-42BF-858D-D7CDC0468199}"/>
</file>

<file path=customXml/itemProps3.xml><?xml version="1.0" encoding="utf-8"?>
<ds:datastoreItem xmlns:ds="http://schemas.openxmlformats.org/officeDocument/2006/customXml" ds:itemID="{23C467AD-2924-44BC-BFDA-390FA08FF62A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41916</TotalTime>
  <Words>379</Words>
  <Application>Microsoft Office PowerPoint</Application>
  <PresentationFormat>On-screen Show (4:3)</PresentationFormat>
  <Paragraphs>128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Arial Narrow</vt:lpstr>
      <vt:lpstr>Calibri</vt:lpstr>
      <vt:lpstr>Times New Roman</vt:lpstr>
      <vt:lpstr>Trebuchet MS</vt:lpstr>
      <vt:lpstr>Wingdings 2</vt:lpstr>
      <vt:lpstr>DRE</vt:lpstr>
      <vt:lpstr>Session 26 </vt:lpstr>
      <vt:lpstr>Learning Objectives</vt:lpstr>
      <vt:lpstr>Drug Influence Evaluation Report</vt:lpstr>
      <vt:lpstr>Sample Drug Influence  Evaluation Facesheet</vt:lpstr>
      <vt:lpstr>Drug Influence  Evaluation Facesheet</vt:lpstr>
      <vt:lpstr>Drug Influence  Evaluation Facesheet</vt:lpstr>
      <vt:lpstr>Drug Influence  Evaluation Facesheet</vt:lpstr>
      <vt:lpstr>Drug Influence  Evaluation Facesheet</vt:lpstr>
      <vt:lpstr>Drug Influence Evaluation Narrative Report Components </vt:lpstr>
      <vt:lpstr>Sample Report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rocky.wehling@dot.gov</dc:creator>
  <cp:lastModifiedBy>Ziegler, Amy (TSI)</cp:lastModifiedBy>
  <cp:revision>988</cp:revision>
  <cp:lastPrinted>2013-11-20T14:46:01Z</cp:lastPrinted>
  <dcterms:created xsi:type="dcterms:W3CDTF">2005-12-09T17:41:03Z</dcterms:created>
  <dcterms:modified xsi:type="dcterms:W3CDTF">2022-09-21T16:53:02Z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EDD9F51A-9A8A-4D41-9E98-1210D29BB359</vt:lpwstr>
  </property>
  <property fmtid="{D5CDD505-2E9C-101B-9397-08002B2CF9AE}" pid="3" name="ArticulatePath">
    <vt:lpwstr>DRE_PPT_01 January 2020</vt:lpwstr>
  </property>
  <property fmtid="{D5CDD505-2E9C-101B-9397-08002B2CF9AE}" pid="4" name="ContentTypeId">
    <vt:lpwstr>0x010100A31DCCF0BBFCB640886DBD6AA5C4DF7C</vt:lpwstr>
  </property>
</Properties>
</file>